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9" r:id="rId1"/>
  </p:sldMasterIdLst>
  <p:notesMasterIdLst>
    <p:notesMasterId r:id="rId12"/>
  </p:notesMasterIdLst>
  <p:sldIdLst>
    <p:sldId id="281" r:id="rId2"/>
    <p:sldId id="257" r:id="rId3"/>
    <p:sldId id="288" r:id="rId4"/>
    <p:sldId id="289" r:id="rId5"/>
    <p:sldId id="290" r:id="rId6"/>
    <p:sldId id="291" r:id="rId7"/>
    <p:sldId id="292" r:id="rId8"/>
    <p:sldId id="293" r:id="rId9"/>
    <p:sldId id="294" r:id="rId10"/>
    <p:sldId id="268" r:id="rId11"/>
  </p:sldIdLst>
  <p:sldSz cx="9144000" cy="5143500" type="screen16x9"/>
  <p:notesSz cx="6858000" cy="9144000"/>
  <p:embeddedFontLst>
    <p:embeddedFont>
      <p:font typeface="Calibri" pitchFamily="34" charset="0"/>
      <p:regular r:id="rId13"/>
      <p:bold r:id="rId14"/>
      <p:italic r:id="rId15"/>
      <p:boldItalic r:id="rId16"/>
    </p:embeddedFont>
    <p:embeddedFont>
      <p:font typeface="Trebuchet MS" pitchFamily="34" charset="0"/>
      <p:regular r:id="rId17"/>
      <p:bold r:id="rId18"/>
      <p:italic r:id="rId19"/>
      <p:boldItalic r:id="rId20"/>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CC"/>
    <a:srgbClr val="00CCFF"/>
    <a:srgbClr val="00FFFF"/>
    <a:srgbClr val="0033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C70BE8FD-8735-4DBA-A39C-834D2E9D2132}">
  <a:tblStyle styleId="{C70BE8FD-8735-4DBA-A39C-834D2E9D2132}"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8619" autoAdjust="0"/>
  </p:normalViewPr>
  <p:slideViewPr>
    <p:cSldViewPr>
      <p:cViewPr>
        <p:scale>
          <a:sx n="100" d="100"/>
          <a:sy n="100" d="100"/>
        </p:scale>
        <p:origin x="1986" y="-35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409507905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5" name="Shape 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5" name="TextBox 4"/>
          <p:cNvSpPr txBox="1"/>
          <p:nvPr/>
        </p:nvSpPr>
        <p:spPr>
          <a:xfrm>
            <a:off x="5486400" y="1553935"/>
            <a:ext cx="3200400" cy="769441"/>
          </a:xfrm>
          <a:prstGeom prst="rect">
            <a:avLst/>
          </a:prstGeom>
          <a:noFill/>
        </p:spPr>
        <p:txBody>
          <a:bodyPr wrap="square" rtlCol="0">
            <a:spAutoFit/>
          </a:bodyPr>
          <a:lstStyle/>
          <a:p>
            <a:pPr algn="l"/>
            <a:r>
              <a:rPr lang="en-US" sz="4400" dirty="0" smtClean="0">
                <a:solidFill>
                  <a:schemeClr val="bg1"/>
                </a:solidFill>
                <a:latin typeface="+mj-lt"/>
              </a:rPr>
              <a:t>Project Title</a:t>
            </a:r>
            <a:endParaRPr lang="en-US" sz="4400" dirty="0">
              <a:solidFill>
                <a:schemeClr val="bg1"/>
              </a:solidFill>
              <a:latin typeface="+mj-lt"/>
            </a:endParaRPr>
          </a:p>
        </p:txBody>
      </p:sp>
      <p:sp>
        <p:nvSpPr>
          <p:cNvPr id="6" name="TextBox 5"/>
          <p:cNvSpPr txBox="1"/>
          <p:nvPr/>
        </p:nvSpPr>
        <p:spPr>
          <a:xfrm>
            <a:off x="5486400" y="2171640"/>
            <a:ext cx="2971800" cy="400110"/>
          </a:xfrm>
          <a:prstGeom prst="rect">
            <a:avLst/>
          </a:prstGeom>
          <a:noFill/>
        </p:spPr>
        <p:txBody>
          <a:bodyPr wrap="square" rtlCol="0">
            <a:spAutoFit/>
          </a:bodyPr>
          <a:lstStyle/>
          <a:p>
            <a:pPr algn="l"/>
            <a:r>
              <a:rPr lang="en-US" sz="2000" dirty="0" smtClean="0">
                <a:solidFill>
                  <a:schemeClr val="bg1"/>
                </a:solidFill>
              </a:rPr>
              <a:t>Click to add</a:t>
            </a:r>
            <a:r>
              <a:rPr lang="en-US" sz="2000" baseline="0" dirty="0" smtClean="0">
                <a:solidFill>
                  <a:schemeClr val="bg1"/>
                </a:solidFill>
              </a:rPr>
              <a:t> Sub Title</a:t>
            </a:r>
            <a:endParaRPr lang="en-US" sz="2000"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itle 1"/>
          <p:cNvSpPr>
            <a:spLocks noGrp="1"/>
          </p:cNvSpPr>
          <p:nvPr>
            <p:ph type="title" hasCustomPrompt="1"/>
          </p:nvPr>
        </p:nvSpPr>
        <p:spPr>
          <a:xfrm>
            <a:off x="5334000" y="1501774"/>
            <a:ext cx="3581400" cy="688976"/>
          </a:xfrm>
          <a:prstGeom prst="rect">
            <a:avLst/>
          </a:prstGeom>
        </p:spPr>
        <p:txBody>
          <a:bodyPr/>
          <a:lstStyle>
            <a:lvl1pPr algn="l">
              <a:defRPr>
                <a:solidFill>
                  <a:schemeClr val="bg1"/>
                </a:solidFill>
              </a:defRPr>
            </a:lvl1pPr>
          </a:lstStyle>
          <a:p>
            <a:r>
              <a:rPr lang="en-US" dirty="0" smtClean="0"/>
              <a:t>Project Title</a:t>
            </a:r>
            <a:endParaRPr lang="en-US" dirty="0"/>
          </a:p>
        </p:txBody>
      </p:sp>
      <p:sp>
        <p:nvSpPr>
          <p:cNvPr id="3" name="Text Placeholder 2"/>
          <p:cNvSpPr>
            <a:spLocks noGrp="1"/>
          </p:cNvSpPr>
          <p:nvPr>
            <p:ph type="body" sz="quarter" idx="10" hasCustomPrompt="1"/>
          </p:nvPr>
        </p:nvSpPr>
        <p:spPr>
          <a:xfrm>
            <a:off x="5334000" y="2324100"/>
            <a:ext cx="3581400" cy="476250"/>
          </a:xfrm>
          <a:prstGeom prst="rect">
            <a:avLst/>
          </a:prstGeom>
        </p:spPr>
        <p:txBody>
          <a:bodyPr/>
          <a:lstStyle>
            <a:lvl1pPr marL="0" indent="0" algn="l">
              <a:buNone/>
              <a:defRPr sz="3200">
                <a:solidFill>
                  <a:schemeClr val="bg1"/>
                </a:solidFill>
              </a:defRPr>
            </a:lvl1pPr>
          </a:lstStyle>
          <a:p>
            <a:pPr algn="l"/>
            <a:r>
              <a:rPr lang="en-US" sz="2000" dirty="0" smtClean="0"/>
              <a:t>Click to add Sub Title</a:t>
            </a:r>
            <a:endParaRPr lang="en-US" sz="2000" dirty="0"/>
          </a:p>
        </p:txBody>
      </p:sp>
    </p:spTree>
  </p:cSld>
  <p:clrMapOvr>
    <a:masterClrMapping/>
  </p:clrMapOvr>
  <p:timing>
    <p:tnLst>
      <p:par>
        <p:cTn id="1" dur="indefinite" restart="never" nodeType="tmRoot"/>
      </p:par>
    </p:tn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4" y="1234"/>
            <a:ext cx="9144000" cy="5143500"/>
          </a:xfrm>
          <a:prstGeom prst="rect">
            <a:avLst/>
          </a:prstGeom>
        </p:spPr>
      </p:pic>
      <p:sp>
        <p:nvSpPr>
          <p:cNvPr id="9" name="Title 1"/>
          <p:cNvSpPr>
            <a:spLocks noGrp="1"/>
          </p:cNvSpPr>
          <p:nvPr>
            <p:ph type="title" hasCustomPrompt="1"/>
          </p:nvPr>
        </p:nvSpPr>
        <p:spPr>
          <a:xfrm>
            <a:off x="304800" y="282574"/>
            <a:ext cx="5334000" cy="612776"/>
          </a:xfrm>
          <a:prstGeom prst="rect">
            <a:avLst/>
          </a:prstGeom>
        </p:spPr>
        <p:txBody>
          <a:bodyPr/>
          <a:lstStyle>
            <a:lvl1pPr algn="l">
              <a:defRPr sz="3600">
                <a:solidFill>
                  <a:srgbClr val="00ABCC"/>
                </a:solidFill>
              </a:defRPr>
            </a:lvl1pPr>
          </a:lstStyle>
          <a:p>
            <a:r>
              <a:rPr lang="en-US" dirty="0" smtClean="0"/>
              <a:t>Sub Title</a:t>
            </a:r>
            <a:endParaRPr lang="en-US" dirty="0"/>
          </a:p>
        </p:txBody>
      </p:sp>
    </p:spTree>
  </p:cSld>
  <p:clrMapOvr>
    <a:masterClrMapping/>
  </p:clrMapOvr>
  <p:timing>
    <p:tnLst>
      <p:par>
        <p:cT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93582124"/>
      </p:ext>
    </p:extLst>
  </p:cSld>
  <p:clrMapOvr>
    <a:masterClrMapping/>
  </p:clrMapOvr>
  <p:timing>
    <p:tnLst>
      <p:par>
        <p:cTn id="1" dur="indefinite" restart="never" nodeType="tmRoot"/>
      </p:par>
    </p:tn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9" name="Shape 19"/>
          <p:cNvSpPr txBox="1">
            <a:spLocks noGrp="1"/>
          </p:cNvSpPr>
          <p:nvPr>
            <p:ph type="title"/>
          </p:nvPr>
        </p:nvSpPr>
        <p:spPr>
          <a:xfrm>
            <a:off x="360000" y="432000"/>
            <a:ext cx="8520599" cy="720000"/>
          </a:xfrm>
          <a:prstGeom prst="rect">
            <a:avLst/>
          </a:prstGeom>
        </p:spPr>
        <p:txBody>
          <a:bodyPr/>
          <a:lstStyle>
            <a:lvl1pPr>
              <a:defRPr sz="3600" dirty="0">
                <a:solidFill>
                  <a:srgbClr val="00ABCC"/>
                </a:solidFill>
              </a:defRPr>
            </a:lvl1pPr>
          </a:lstStyle>
          <a:p>
            <a:pPr lvl="0" algn="l"/>
            <a:r>
              <a:rPr lang="en-US" dirty="0" smtClean="0"/>
              <a:t>Click to edit Master title style</a:t>
            </a:r>
            <a:endParaRPr dirty="0"/>
          </a:p>
        </p:txBody>
      </p:sp>
      <p:sp>
        <p:nvSpPr>
          <p:cNvPr id="20" name="Shape 20"/>
          <p:cNvSpPr txBox="1">
            <a:spLocks noGrp="1"/>
          </p:cNvSpPr>
          <p:nvPr>
            <p:ph type="body" idx="1"/>
          </p:nvPr>
        </p:nvSpPr>
        <p:spPr>
          <a:xfrm>
            <a:off x="360000" y="1188000"/>
            <a:ext cx="8496000" cy="3416400"/>
          </a:xfrm>
          <a:prstGeom prst="rect">
            <a:avLst/>
          </a:prstGeom>
        </p:spPr>
        <p:txBody>
          <a:bodyPr lIns="91425" tIns="91425" rIns="91425" bIns="91425" anchor="t" anchorCtr="0"/>
          <a:lstStyle>
            <a:lvl1pPr>
              <a:spcBef>
                <a:spcPts val="0"/>
              </a:spcBef>
              <a:defRPr sz="2800"/>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lvl="0"/>
            <a:r>
              <a:rPr lang="en-US" smtClean="0"/>
              <a:t>Click to edit Master text styles</a:t>
            </a:r>
          </a:p>
        </p:txBody>
      </p:sp>
      <p:sp>
        <p:nvSpPr>
          <p:cNvPr id="21" name="Shape 21"/>
          <p:cNvSpPr txBox="1">
            <a:spLocks noGrp="1"/>
          </p:cNvSpPr>
          <p:nvPr>
            <p:ph type="sldNum" idx="12"/>
          </p:nvPr>
        </p:nvSpPr>
        <p:spPr>
          <a:xfrm>
            <a:off x="8472459"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2000" y="360000"/>
            <a:ext cx="8229600" cy="720000"/>
          </a:xfrm>
          <a:prstGeom prst="rect">
            <a:avLst/>
          </a:prstGeom>
        </p:spPr>
        <p:txBody>
          <a:bodyPr/>
          <a:lstStyle>
            <a:lvl1pPr>
              <a:defRPr lang="en-IN" sz="3600" dirty="0">
                <a:solidFill>
                  <a:srgbClr val="00ABCC"/>
                </a:solidFill>
              </a:defRPr>
            </a:lvl1pPr>
          </a:lstStyle>
          <a:p>
            <a:pPr lvl="0" algn="l"/>
            <a:r>
              <a:rPr lang="en-US" dirty="0" smtClean="0"/>
              <a:t>Click to edit Master title style</a:t>
            </a:r>
            <a:endParaRPr lang="en-IN" dirty="0"/>
          </a:p>
        </p:txBody>
      </p:sp>
      <p:sp>
        <p:nvSpPr>
          <p:cNvPr id="3" name="Content Placeholder 2"/>
          <p:cNvSpPr>
            <a:spLocks noGrp="1"/>
          </p:cNvSpPr>
          <p:nvPr>
            <p:ph idx="1"/>
          </p:nvPr>
        </p:nvSpPr>
        <p:spPr>
          <a:xfrm>
            <a:off x="432000" y="1080000"/>
            <a:ext cx="8229600" cy="339447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extLst>
      <p:ext uri="{BB962C8B-B14F-4D97-AF65-F5344CB8AC3E}">
        <p14:creationId xmlns:p14="http://schemas.microsoft.com/office/powerpoint/2010/main" val="343256179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2000" y="360000"/>
            <a:ext cx="8229600" cy="720000"/>
          </a:xfrm>
          <a:prstGeom prst="rect">
            <a:avLst/>
          </a:prstGeom>
        </p:spPr>
        <p:txBody>
          <a:bodyPr/>
          <a:lstStyle>
            <a:lvl1pPr>
              <a:defRPr lang="en-IN" sz="3600">
                <a:solidFill>
                  <a:srgbClr val="00ABCC"/>
                </a:solidFill>
              </a:defRPr>
            </a:lvl1pPr>
          </a:lstStyle>
          <a:p>
            <a:pPr lvl="0" algn="l"/>
            <a:r>
              <a:rPr lang="en-US" dirty="0" smtClean="0"/>
              <a:t>Click to edit Master title style</a:t>
            </a:r>
            <a:endParaRPr lang="en-IN" dirty="0"/>
          </a:p>
        </p:txBody>
      </p:sp>
      <p:sp>
        <p:nvSpPr>
          <p:cNvPr id="3" name="Content Placeholder 2"/>
          <p:cNvSpPr>
            <a:spLocks noGrp="1"/>
          </p:cNvSpPr>
          <p:nvPr>
            <p:ph sz="half" idx="1"/>
          </p:nvPr>
        </p:nvSpPr>
        <p:spPr>
          <a:xfrm>
            <a:off x="432000" y="1080000"/>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37314" y="1080000"/>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extLst>
      <p:ext uri="{BB962C8B-B14F-4D97-AF65-F5344CB8AC3E}">
        <p14:creationId xmlns:p14="http://schemas.microsoft.com/office/powerpoint/2010/main" val="48991702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32000" y="360000"/>
            <a:ext cx="8229600" cy="720000"/>
          </a:xfrm>
          <a:prstGeom prst="rect">
            <a:avLst/>
          </a:prstGeom>
        </p:spPr>
        <p:txBody>
          <a:bodyPr/>
          <a:lstStyle>
            <a:lvl1pPr>
              <a:defRPr lang="en-IN" sz="3600">
                <a:solidFill>
                  <a:srgbClr val="00ABCC"/>
                </a:solidFill>
              </a:defRPr>
            </a:lvl1pPr>
          </a:lstStyle>
          <a:p>
            <a:pPr lvl="0" algn="l"/>
            <a:r>
              <a:rPr lang="en-US" dirty="0" smtClean="0"/>
              <a:t>Click to edit Master title style</a:t>
            </a:r>
            <a:endParaRPr lang="en-IN" dirty="0"/>
          </a:p>
        </p:txBody>
      </p:sp>
      <p:sp>
        <p:nvSpPr>
          <p:cNvPr id="3" name="Text Placeholder 2"/>
          <p:cNvSpPr>
            <a:spLocks noGrp="1"/>
          </p:cNvSpPr>
          <p:nvPr>
            <p:ph type="body" idx="1"/>
          </p:nvPr>
        </p:nvSpPr>
        <p:spPr>
          <a:xfrm>
            <a:off x="432000" y="1080000"/>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32000" y="1584000"/>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30" y="1080000"/>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584000"/>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Tree>
    <p:extLst>
      <p:ext uri="{BB962C8B-B14F-4D97-AF65-F5344CB8AC3E}">
        <p14:creationId xmlns:p14="http://schemas.microsoft.com/office/powerpoint/2010/main" val="359276133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2000" y="360000"/>
            <a:ext cx="3008313" cy="720000"/>
          </a:xfrm>
          <a:prstGeom prst="rect">
            <a:avLst/>
          </a:prstGeom>
        </p:spPr>
        <p:txBody>
          <a:bodyPr anchor="b"/>
          <a:lstStyle>
            <a:lvl1pPr algn="l">
              <a:defRPr sz="2000" b="1">
                <a:solidFill>
                  <a:srgbClr val="00ABCC"/>
                </a:solidFill>
              </a:defRPr>
            </a:lvl1pPr>
          </a:lstStyle>
          <a:p>
            <a:r>
              <a:rPr lang="en-US" smtClean="0"/>
              <a:t>Click to edit Master title style</a:t>
            </a:r>
            <a:endParaRPr lang="en-IN"/>
          </a:p>
        </p:txBody>
      </p:sp>
      <p:sp>
        <p:nvSpPr>
          <p:cNvPr id="3" name="Content Placeholder 2"/>
          <p:cNvSpPr>
            <a:spLocks noGrp="1"/>
          </p:cNvSpPr>
          <p:nvPr>
            <p:ph idx="1"/>
          </p:nvPr>
        </p:nvSpPr>
        <p:spPr>
          <a:xfrm>
            <a:off x="3600000" y="360000"/>
            <a:ext cx="5111750" cy="424800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32000" y="1080000"/>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6714957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528000"/>
            <a:ext cx="5486400" cy="425054"/>
          </a:xfrm>
          <a:prstGeom prst="rect">
            <a:avLst/>
          </a:prstGeom>
        </p:spPr>
        <p:txBody>
          <a:bodyPr anchor="b"/>
          <a:lstStyle>
            <a:lvl1pPr algn="l">
              <a:defRPr sz="2000" b="1">
                <a:solidFill>
                  <a:srgbClr val="00ABCC"/>
                </a:solidFill>
              </a:defRPr>
            </a:lvl1pPr>
          </a:lstStyle>
          <a:p>
            <a:r>
              <a:rPr lang="en-US" dirty="0" smtClean="0"/>
              <a:t>Click to edit Master title style</a:t>
            </a:r>
            <a:endParaRPr lang="en-IN" dirty="0"/>
          </a:p>
        </p:txBody>
      </p:sp>
      <p:sp>
        <p:nvSpPr>
          <p:cNvPr id="3" name="Picture Placeholder 2"/>
          <p:cNvSpPr>
            <a:spLocks noGrp="1"/>
          </p:cNvSpPr>
          <p:nvPr>
            <p:ph type="pic" idx="1"/>
          </p:nvPr>
        </p:nvSpPr>
        <p:spPr>
          <a:xfrm>
            <a:off x="1792288" y="432000"/>
            <a:ext cx="5486400" cy="3086100"/>
          </a:xfrm>
          <a:prstGeom prst="rect">
            <a:avLst/>
          </a:prstGeom>
        </p:spPr>
        <p:txBody>
          <a:bodyPr/>
          <a:lstStyle>
            <a:lvl1pPr marL="0" indent="0" algn="l">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IN" dirty="0"/>
          </a:p>
        </p:txBody>
      </p:sp>
      <p:sp>
        <p:nvSpPr>
          <p:cNvPr id="4" name="Text Placeholder 3"/>
          <p:cNvSpPr>
            <a:spLocks noGrp="1"/>
          </p:cNvSpPr>
          <p:nvPr>
            <p:ph type="body" sz="half" idx="2"/>
          </p:nvPr>
        </p:nvSpPr>
        <p:spPr>
          <a:xfrm>
            <a:off x="1792288" y="3960000"/>
            <a:ext cx="5486400" cy="603647"/>
          </a:xfrm>
          <a:prstGeom prst="rect">
            <a:avLst/>
          </a:prstGeom>
        </p:spPr>
        <p:txBody>
          <a:bodyPr/>
          <a:lstStyle>
            <a:lvl1pPr marL="0" indent="0" algn="l">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324002618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32000" y="360000"/>
            <a:ext cx="8229600" cy="720000"/>
          </a:xfrm>
          <a:prstGeom prst="rect">
            <a:avLst/>
          </a:prstGeom>
        </p:spPr>
        <p:txBody>
          <a:bodyPr/>
          <a:lstStyle>
            <a:lvl1pPr>
              <a:defRPr lang="en-IN" sz="3600">
                <a:solidFill>
                  <a:srgbClr val="00ABCC"/>
                </a:solidFill>
              </a:defRPr>
            </a:lvl1pPr>
          </a:lstStyle>
          <a:p>
            <a:pPr lvl="0" algn="l"/>
            <a:r>
              <a:rPr lang="en-US" dirty="0" smtClean="0"/>
              <a:t>Click to edit Master title style</a:t>
            </a:r>
            <a:endParaRPr lang="en-IN" dirty="0"/>
          </a:p>
        </p:txBody>
      </p:sp>
    </p:spTree>
    <p:extLst>
      <p:ext uri="{BB962C8B-B14F-4D97-AF65-F5344CB8AC3E}">
        <p14:creationId xmlns:p14="http://schemas.microsoft.com/office/powerpoint/2010/main" val="40120428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9652"/>
            <a:ext cx="9144000" cy="5143500"/>
          </a:xfrm>
          <a:prstGeom prst="rect">
            <a:avLst/>
          </a:prstGeom>
        </p:spPr>
      </p:pic>
    </p:spTree>
    <p:extLst>
      <p:ext uri="{BB962C8B-B14F-4D97-AF65-F5344CB8AC3E}">
        <p14:creationId xmlns:p14="http://schemas.microsoft.com/office/powerpoint/2010/main" val="23980601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4" r:id="rId4"/>
    <p:sldLayoutId id="2147483732" r:id="rId5"/>
    <p:sldLayoutId id="2147483734" r:id="rId6"/>
    <p:sldLayoutId id="2147483735" r:id="rId7"/>
    <p:sldLayoutId id="2147483738" r:id="rId8"/>
    <p:sldLayoutId id="2147483739" r:id="rId9"/>
    <p:sldLayoutId id="2147483749" r:id="rId10"/>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79912" y="1491630"/>
            <a:ext cx="4968552" cy="688976"/>
          </a:xfrm>
          <a:prstGeom prst="rect">
            <a:avLst/>
          </a:prstGeom>
        </p:spPr>
        <p:txBody>
          <a:bodyPr>
            <a:normAutofit fontScale="90000"/>
          </a:bodyPr>
          <a:lstStyle/>
          <a:p>
            <a:pPr algn="r"/>
            <a:r>
              <a:rPr lang="en-IN" dirty="0" smtClean="0"/>
              <a:t>Connectivity Solutions</a:t>
            </a:r>
            <a:endParaRPr lang="en-IN" dirty="0"/>
          </a:p>
        </p:txBody>
      </p:sp>
    </p:spTree>
    <p:extLst>
      <p:ext uri="{BB962C8B-B14F-4D97-AF65-F5344CB8AC3E}">
        <p14:creationId xmlns:p14="http://schemas.microsoft.com/office/powerpoint/2010/main" val="290733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51999" cy="5164038"/>
          </a:xfrm>
          <a:prstGeom prst="rect">
            <a:avLst/>
          </a:prstGeom>
        </p:spPr>
      </p:pic>
      <p:sp>
        <p:nvSpPr>
          <p:cNvPr id="62" name="Shape 62"/>
          <p:cNvSpPr txBox="1">
            <a:spLocks noGrp="1"/>
          </p:cNvSpPr>
          <p:nvPr>
            <p:ph type="body" idx="1"/>
          </p:nvPr>
        </p:nvSpPr>
        <p:spPr>
          <a:xfrm>
            <a:off x="0" y="0"/>
            <a:ext cx="9144000" cy="555646"/>
          </a:xfrm>
          <a:prstGeom prst="rect">
            <a:avLst/>
          </a:prstGeom>
        </p:spPr>
        <p:txBody>
          <a:bodyPr lIns="91425" tIns="91425" rIns="91425" bIns="91425" anchor="t" anchorCtr="0">
            <a:noAutofit/>
          </a:bodyPr>
          <a:lstStyle/>
          <a:p>
            <a:pPr marL="0" indent="0" algn="ctr">
              <a:buNone/>
            </a:pPr>
            <a:r>
              <a:rPr lang="en-US" sz="2000" b="1" u="sng" dirty="0">
                <a:solidFill>
                  <a:srgbClr val="00ABCC"/>
                </a:solidFill>
              </a:rPr>
              <a:t>Pre </a:t>
            </a:r>
            <a:r>
              <a:rPr lang="en-US" sz="2000" b="1" u="sng" dirty="0" smtClean="0">
                <a:solidFill>
                  <a:srgbClr val="00ABCC"/>
                </a:solidFill>
              </a:rPr>
              <a:t>Site Survey Questionnaire: WLAN DEPLOYMENT</a:t>
            </a:r>
            <a:endParaRPr lang="en-US" sz="2000" u="sng" dirty="0">
              <a:solidFill>
                <a:srgbClr val="00ABCC"/>
              </a:solidFill>
            </a:endParaRP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370274"/>
            <a:ext cx="8424936" cy="3970318"/>
          </a:xfrm>
          <a:prstGeom prst="rect">
            <a:avLst/>
          </a:prstGeom>
        </p:spPr>
        <p:txBody>
          <a:bodyPr wrap="square">
            <a:spAutoFit/>
          </a:bodyPr>
          <a:lstStyle/>
          <a:p>
            <a:r>
              <a:rPr lang="en-US" sz="1200" b="1" u="sng" dirty="0">
                <a:solidFill>
                  <a:srgbClr val="00CCFF"/>
                </a:solidFill>
                <a:latin typeface="Trebuchet MS" pitchFamily="34" charset="0"/>
              </a:rPr>
              <a:t>Our </a:t>
            </a:r>
            <a:r>
              <a:rPr lang="en-US" sz="1200" b="1" u="sng" dirty="0" smtClean="0">
                <a:solidFill>
                  <a:srgbClr val="00CCFF"/>
                </a:solidFill>
                <a:latin typeface="Trebuchet MS" pitchFamily="34" charset="0"/>
              </a:rPr>
              <a:t>Approach</a:t>
            </a:r>
          </a:p>
          <a:p>
            <a:endParaRPr lang="en-US" sz="1000" dirty="0">
              <a:latin typeface="Trebuchet MS" pitchFamily="34" charset="0"/>
            </a:endParaRPr>
          </a:p>
          <a:p>
            <a:r>
              <a:rPr lang="en-US" sz="1000" b="1" dirty="0" smtClean="0">
                <a:latin typeface="Trebuchet MS" pitchFamily="34" charset="0"/>
              </a:rPr>
              <a:t>Our </a:t>
            </a:r>
            <a:r>
              <a:rPr lang="en-US" sz="1000" b="1" dirty="0">
                <a:latin typeface="Trebuchet MS" pitchFamily="34" charset="0"/>
              </a:rPr>
              <a:t>approach to the </a:t>
            </a:r>
            <a:r>
              <a:rPr lang="en-US" sz="1000" b="1" dirty="0" smtClean="0">
                <a:latin typeface="Trebuchet MS" pitchFamily="34" charset="0"/>
              </a:rPr>
              <a:t>WLAN Deployment requirement </a:t>
            </a:r>
            <a:r>
              <a:rPr lang="en-US" sz="1000" b="1" dirty="0">
                <a:latin typeface="Trebuchet MS" pitchFamily="34" charset="0"/>
              </a:rPr>
              <a:t>is as follows </a:t>
            </a:r>
            <a:r>
              <a:rPr lang="en-US" sz="1000" b="1" dirty="0" smtClean="0">
                <a:latin typeface="Trebuchet MS" pitchFamily="34" charset="0"/>
              </a:rPr>
              <a:t>–</a:t>
            </a:r>
          </a:p>
          <a:p>
            <a:pPr marL="171450" indent="-171450">
              <a:buFont typeface="Arial" pitchFamily="34" charset="0"/>
              <a:buChar char="•"/>
            </a:pPr>
            <a:endParaRPr lang="en-US" sz="1000" dirty="0">
              <a:latin typeface="Trebuchet MS" pitchFamily="34" charset="0"/>
            </a:endParaRPr>
          </a:p>
          <a:p>
            <a:pPr marL="171450" indent="-171450">
              <a:buFont typeface="Arial" pitchFamily="34" charset="0"/>
              <a:buChar char="•"/>
            </a:pPr>
            <a:r>
              <a:rPr lang="en-US" sz="1000" dirty="0" smtClean="0">
                <a:latin typeface="Trebuchet MS" pitchFamily="34" charset="0"/>
              </a:rPr>
              <a:t>Discussion </a:t>
            </a:r>
            <a:r>
              <a:rPr lang="en-US" sz="1000" dirty="0">
                <a:latin typeface="Trebuchet MS" pitchFamily="34" charset="0"/>
              </a:rPr>
              <a:t>with customer to assess design objectives</a:t>
            </a:r>
            <a:r>
              <a:rPr lang="en-US" sz="1000" dirty="0" smtClean="0">
                <a:latin typeface="Trebuchet MS" pitchFamily="34" charset="0"/>
              </a:rPr>
              <a:t>.</a:t>
            </a:r>
          </a:p>
          <a:p>
            <a:pPr marL="171450" indent="-171450">
              <a:buFont typeface="Arial" pitchFamily="34" charset="0"/>
              <a:buChar char="•"/>
            </a:pPr>
            <a:endParaRPr lang="en-US" sz="1000" dirty="0">
              <a:latin typeface="Trebuchet MS" pitchFamily="34" charset="0"/>
            </a:endParaRPr>
          </a:p>
          <a:p>
            <a:pPr marL="171450" indent="-171450">
              <a:buFont typeface="Arial" pitchFamily="34" charset="0"/>
              <a:buChar char="•"/>
            </a:pPr>
            <a:r>
              <a:rPr lang="en-US" sz="1000" dirty="0" smtClean="0">
                <a:latin typeface="Trebuchet MS" pitchFamily="34" charset="0"/>
              </a:rPr>
              <a:t>Prior </a:t>
            </a:r>
            <a:r>
              <a:rPr lang="en-US" sz="1000" dirty="0">
                <a:latin typeface="Trebuchet MS" pitchFamily="34" charset="0"/>
              </a:rPr>
              <a:t>to the customer site visit, review any customer provided documentation; assess validity of the wireless LAN solution against customer requirements, as well as existing IT and customer site infrastructure capability of supporting the proposed wireless LAN.</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Validate </a:t>
            </a:r>
            <a:r>
              <a:rPr lang="en-US" sz="1000" dirty="0">
                <a:latin typeface="Trebuchet MS" pitchFamily="34" charset="0"/>
              </a:rPr>
              <a:t>customer provided design objectives, current network topology and structural layout during the site </a:t>
            </a:r>
            <a:r>
              <a:rPr lang="en-US" sz="1000" dirty="0" smtClean="0">
                <a:latin typeface="Trebuchet MS" pitchFamily="34" charset="0"/>
              </a:rPr>
              <a:t>survey</a:t>
            </a:r>
            <a:r>
              <a:rPr lang="en-US" sz="1000" dirty="0">
                <a:latin typeface="Trebuchet MS" pitchFamily="34" charset="0"/>
              </a:rPr>
              <a:t>.</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Identify </a:t>
            </a:r>
            <a:r>
              <a:rPr lang="en-US" sz="1000" dirty="0">
                <a:latin typeface="Trebuchet MS" pitchFamily="34" charset="0"/>
              </a:rPr>
              <a:t>RF obstructions &amp; internal RF interference which will impact design performance (other wireless networks, Cordless phones, Microwave </a:t>
            </a:r>
            <a:r>
              <a:rPr lang="en-US" sz="1000" dirty="0" smtClean="0">
                <a:latin typeface="Trebuchet MS" pitchFamily="34" charset="0"/>
              </a:rPr>
              <a:t>ovens, </a:t>
            </a:r>
            <a:r>
              <a:rPr lang="en-US" sz="1000" dirty="0" err="1" smtClean="0">
                <a:latin typeface="Trebuchet MS" pitchFamily="34" charset="0"/>
              </a:rPr>
              <a:t>etc</a:t>
            </a:r>
            <a:r>
              <a:rPr lang="en-US" sz="1000" dirty="0">
                <a:latin typeface="Trebuchet MS" pitchFamily="34" charset="0"/>
              </a:rPr>
              <a:t>).</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Identify </a:t>
            </a:r>
            <a:r>
              <a:rPr lang="en-US" sz="1000" dirty="0">
                <a:latin typeface="Trebuchet MS" pitchFamily="34" charset="0"/>
              </a:rPr>
              <a:t>special and/or unusual environmental conditions </a:t>
            </a:r>
            <a:r>
              <a:rPr lang="en-US" sz="1000" dirty="0" smtClean="0">
                <a:latin typeface="Trebuchet MS" pitchFamily="34" charset="0"/>
              </a:rPr>
              <a:t>(Heat</a:t>
            </a:r>
            <a:r>
              <a:rPr lang="en-US" sz="1000" dirty="0">
                <a:latin typeface="Trebuchet MS" pitchFamily="34" charset="0"/>
              </a:rPr>
              <a:t>, </a:t>
            </a:r>
            <a:r>
              <a:rPr lang="en-US" sz="1000" dirty="0" smtClean="0">
                <a:latin typeface="Trebuchet MS" pitchFamily="34" charset="0"/>
              </a:rPr>
              <a:t>Ventilation</a:t>
            </a:r>
            <a:r>
              <a:rPr lang="en-US" sz="1000" dirty="0">
                <a:latin typeface="Trebuchet MS" pitchFamily="34" charset="0"/>
              </a:rPr>
              <a:t>, </a:t>
            </a:r>
            <a:r>
              <a:rPr lang="en-US" sz="1000" dirty="0" smtClean="0">
                <a:latin typeface="Trebuchet MS" pitchFamily="34" charset="0"/>
              </a:rPr>
              <a:t>Air </a:t>
            </a:r>
            <a:r>
              <a:rPr lang="en-US" sz="1000" dirty="0">
                <a:latin typeface="Trebuchet MS" pitchFamily="34" charset="0"/>
              </a:rPr>
              <a:t>C</a:t>
            </a:r>
            <a:r>
              <a:rPr lang="en-US" sz="1000" dirty="0" smtClean="0">
                <a:latin typeface="Trebuchet MS" pitchFamily="34" charset="0"/>
              </a:rPr>
              <a:t>onditioning</a:t>
            </a:r>
            <a:r>
              <a:rPr lang="en-US" sz="1000" dirty="0">
                <a:latin typeface="Trebuchet MS" pitchFamily="34" charset="0"/>
              </a:rPr>
              <a:t>, </a:t>
            </a:r>
            <a:r>
              <a:rPr lang="en-US" sz="1000" dirty="0" smtClean="0">
                <a:latin typeface="Trebuchet MS" pitchFamily="34" charset="0"/>
              </a:rPr>
              <a:t>Humidity, </a:t>
            </a:r>
            <a:r>
              <a:rPr lang="en-US" sz="1000" dirty="0" err="1" smtClean="0">
                <a:latin typeface="Trebuchet MS" pitchFamily="34" charset="0"/>
              </a:rPr>
              <a:t>etc</a:t>
            </a:r>
            <a:r>
              <a:rPr lang="en-US" sz="1000" dirty="0" smtClean="0">
                <a:latin typeface="Trebuchet MS" pitchFamily="34" charset="0"/>
              </a:rPr>
              <a:t>), </a:t>
            </a:r>
            <a:r>
              <a:rPr lang="en-US" sz="1000" dirty="0">
                <a:latin typeface="Trebuchet MS" pitchFamily="34" charset="0"/>
              </a:rPr>
              <a:t>which may impact equipment </a:t>
            </a:r>
            <a:r>
              <a:rPr lang="en-US" sz="1000" dirty="0" smtClean="0">
                <a:latin typeface="Trebuchet MS" pitchFamily="34" charset="0"/>
              </a:rPr>
              <a:t>Performance</a:t>
            </a:r>
            <a:r>
              <a:rPr lang="en-US" sz="1000" dirty="0">
                <a:latin typeface="Trebuchet MS" pitchFamily="34" charset="0"/>
              </a:rPr>
              <a:t>. </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Verify </a:t>
            </a:r>
            <a:r>
              <a:rPr lang="en-US" sz="1000" dirty="0">
                <a:latin typeface="Trebuchet MS" pitchFamily="34" charset="0"/>
              </a:rPr>
              <a:t>fitness of structures for mounting equipment (ceiling posts, wall </a:t>
            </a:r>
            <a:r>
              <a:rPr lang="en-US" sz="1000" dirty="0" smtClean="0">
                <a:latin typeface="Trebuchet MS" pitchFamily="34" charset="0"/>
              </a:rPr>
              <a:t>materials, etc</a:t>
            </a:r>
            <a:r>
              <a:rPr lang="en-US" sz="1000" dirty="0">
                <a:latin typeface="Trebuchet MS" pitchFamily="34" charset="0"/>
              </a:rPr>
              <a:t>.)</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Evaluate </a:t>
            </a:r>
            <a:r>
              <a:rPr lang="en-US" sz="1000" dirty="0">
                <a:latin typeface="Trebuchet MS" pitchFamily="34" charset="0"/>
              </a:rPr>
              <a:t>proposed method </a:t>
            </a:r>
            <a:r>
              <a:rPr lang="en-US" sz="1000" dirty="0" smtClean="0">
                <a:latin typeface="Trebuchet MS" pitchFamily="34" charset="0"/>
              </a:rPr>
              <a:t>AND/OR </a:t>
            </a:r>
            <a:r>
              <a:rPr lang="en-US" sz="1000" dirty="0">
                <a:latin typeface="Trebuchet MS" pitchFamily="34" charset="0"/>
              </a:rPr>
              <a:t>locations for connection to the customer wired LAN </a:t>
            </a:r>
            <a:r>
              <a:rPr lang="en-US" sz="1000" dirty="0" smtClean="0">
                <a:latin typeface="Trebuchet MS" pitchFamily="34" charset="0"/>
              </a:rPr>
              <a:t>(95 </a:t>
            </a:r>
            <a:r>
              <a:rPr lang="en-US" sz="1000" dirty="0">
                <a:latin typeface="Trebuchet MS" pitchFamily="34" charset="0"/>
              </a:rPr>
              <a:t>meter maximum length on </a:t>
            </a:r>
            <a:r>
              <a:rPr lang="en-US" sz="1000" dirty="0" smtClean="0">
                <a:latin typeface="Trebuchet MS" pitchFamily="34" charset="0"/>
              </a:rPr>
              <a:t>CAT6 </a:t>
            </a:r>
            <a:r>
              <a:rPr lang="en-US" sz="1000" dirty="0">
                <a:latin typeface="Trebuchet MS" pitchFamily="34" charset="0"/>
              </a:rPr>
              <a:t>cabling).</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Depend </a:t>
            </a:r>
            <a:r>
              <a:rPr lang="en-US" sz="1000" dirty="0">
                <a:latin typeface="Trebuchet MS" pitchFamily="34" charset="0"/>
              </a:rPr>
              <a:t>on the Access </a:t>
            </a:r>
            <a:r>
              <a:rPr lang="en-US" sz="1000" dirty="0" smtClean="0">
                <a:latin typeface="Trebuchet MS" pitchFamily="34" charset="0"/>
              </a:rPr>
              <a:t>Point Performance &amp; Site Structure, </a:t>
            </a:r>
            <a:r>
              <a:rPr lang="en-US" sz="1000" dirty="0">
                <a:latin typeface="Trebuchet MS" pitchFamily="34" charset="0"/>
              </a:rPr>
              <a:t>we </a:t>
            </a:r>
            <a:r>
              <a:rPr lang="en-US" sz="1000" dirty="0" smtClean="0">
                <a:latin typeface="Trebuchet MS" pitchFamily="34" charset="0"/>
              </a:rPr>
              <a:t>will arrived </a:t>
            </a:r>
            <a:r>
              <a:rPr lang="en-US" sz="1000" dirty="0">
                <a:latin typeface="Trebuchet MS" pitchFamily="34" charset="0"/>
              </a:rPr>
              <a:t>at the position of </a:t>
            </a:r>
            <a:r>
              <a:rPr lang="en-US" sz="1000" dirty="0" smtClean="0">
                <a:latin typeface="Trebuchet MS" pitchFamily="34" charset="0"/>
              </a:rPr>
              <a:t>Access </a:t>
            </a:r>
            <a:r>
              <a:rPr lang="en-US" sz="1000" dirty="0">
                <a:latin typeface="Trebuchet MS" pitchFamily="34" charset="0"/>
              </a:rPr>
              <a:t>P</a:t>
            </a:r>
            <a:r>
              <a:rPr lang="en-US" sz="1000" dirty="0" smtClean="0">
                <a:latin typeface="Trebuchet MS" pitchFamily="34" charset="0"/>
              </a:rPr>
              <a:t>oints </a:t>
            </a:r>
            <a:r>
              <a:rPr lang="en-US" sz="1000" dirty="0">
                <a:latin typeface="Trebuchet MS" pitchFamily="34" charset="0"/>
              </a:rPr>
              <a:t>and </a:t>
            </a:r>
            <a:r>
              <a:rPr lang="en-US" sz="1000" dirty="0" smtClean="0">
                <a:latin typeface="Trebuchet MS" pitchFamily="34" charset="0"/>
              </a:rPr>
              <a:t>the Type </a:t>
            </a:r>
            <a:r>
              <a:rPr lang="en-US" sz="1000" dirty="0">
                <a:latin typeface="Trebuchet MS" pitchFamily="34" charset="0"/>
              </a:rPr>
              <a:t>of </a:t>
            </a:r>
            <a:r>
              <a:rPr lang="en-US" sz="1000" dirty="0" smtClean="0">
                <a:latin typeface="Trebuchet MS" pitchFamily="34" charset="0"/>
              </a:rPr>
              <a:t>Antennas required.</a:t>
            </a:r>
            <a:endParaRPr lang="en-US" sz="1000" dirty="0">
              <a:latin typeface="Trebuchet MS" pitchFamily="34" charset="0"/>
            </a:endParaRP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Designed </a:t>
            </a:r>
            <a:r>
              <a:rPr lang="en-US" sz="1000" dirty="0">
                <a:latin typeface="Trebuchet MS" pitchFamily="34" charset="0"/>
              </a:rPr>
              <a:t>external mounting kit to fix the Antennas at site based on the site conditions</a:t>
            </a:r>
            <a:r>
              <a:rPr lang="en-US" sz="1000" dirty="0" smtClean="0">
                <a:latin typeface="Trebuchet MS" pitchFamily="34" charset="0"/>
              </a:rPr>
              <a:t>.</a:t>
            </a:r>
            <a:endParaRPr lang="en-US" sz="1000" dirty="0">
              <a:latin typeface="Trebuchet MS" pitchFamily="34" charset="0"/>
            </a:endParaRPr>
          </a:p>
        </p:txBody>
      </p:sp>
    </p:spTree>
    <p:extLst>
      <p:ext uri="{BB962C8B-B14F-4D97-AF65-F5344CB8AC3E}">
        <p14:creationId xmlns:p14="http://schemas.microsoft.com/office/powerpoint/2010/main" val="16555442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370274"/>
            <a:ext cx="8424936" cy="3770263"/>
          </a:xfrm>
          <a:prstGeom prst="rect">
            <a:avLst/>
          </a:prstGeom>
        </p:spPr>
        <p:txBody>
          <a:bodyPr wrap="square">
            <a:spAutoFit/>
          </a:bodyPr>
          <a:lstStyle/>
          <a:p>
            <a:r>
              <a:rPr lang="en-US" sz="1200" b="1" u="sng" dirty="0" smtClean="0">
                <a:solidFill>
                  <a:srgbClr val="00CCFF"/>
                </a:solidFill>
                <a:latin typeface="Trebuchet MS" pitchFamily="34" charset="0"/>
              </a:rPr>
              <a:t>Our Approach</a:t>
            </a:r>
            <a:r>
              <a:rPr lang="en-US" sz="1200" b="1" dirty="0" smtClean="0">
                <a:solidFill>
                  <a:srgbClr val="00CCFF"/>
                </a:solidFill>
                <a:latin typeface="Trebuchet MS" pitchFamily="34" charset="0"/>
              </a:rPr>
              <a:t>….</a:t>
            </a:r>
            <a:r>
              <a:rPr lang="en-US" sz="1200" b="1" dirty="0" smtClean="0">
                <a:latin typeface="Trebuchet MS" pitchFamily="34" charset="0"/>
              </a:rPr>
              <a:t>Conti….</a:t>
            </a:r>
          </a:p>
          <a:p>
            <a:endParaRPr lang="en-US" sz="1200" b="1" dirty="0" smtClean="0">
              <a:latin typeface="Trebuchet MS" pitchFamily="34" charset="0"/>
            </a:endParaRPr>
          </a:p>
          <a:p>
            <a:pPr marL="171450" indent="-171450">
              <a:buFont typeface="Arial" pitchFamily="34" charset="0"/>
              <a:buChar char="•"/>
            </a:pPr>
            <a:r>
              <a:rPr lang="en-US" sz="1000" dirty="0" smtClean="0">
                <a:latin typeface="Trebuchet MS" pitchFamily="34" charset="0"/>
              </a:rPr>
              <a:t>Deliver a customized </a:t>
            </a:r>
            <a:r>
              <a:rPr lang="en-US" sz="1000" dirty="0">
                <a:latin typeface="Trebuchet MS" pitchFamily="34" charset="0"/>
              </a:rPr>
              <a:t>R</a:t>
            </a:r>
            <a:r>
              <a:rPr lang="en-US" sz="1000" dirty="0" smtClean="0">
                <a:latin typeface="Trebuchet MS" pitchFamily="34" charset="0"/>
              </a:rPr>
              <a:t>eport detailing about the number of Access points, Access point location and Access point powering option.</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We perform Passive site survey by using </a:t>
            </a:r>
            <a:r>
              <a:rPr lang="en-US" sz="1000" dirty="0" err="1" smtClean="0">
                <a:latin typeface="Trebuchet MS" pitchFamily="34" charset="0"/>
              </a:rPr>
              <a:t>VisiWave</a:t>
            </a:r>
            <a:r>
              <a:rPr lang="en-US" sz="1000" dirty="0" smtClean="0">
                <a:latin typeface="Trebuchet MS" pitchFamily="34" charset="0"/>
              </a:rPr>
              <a:t> Site Survey, Analyze the report and arrive at appropriate Proposal Design.</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Analyze all the requirements to produce Wireless Network </a:t>
            </a:r>
            <a:r>
              <a:rPr lang="en-US" sz="1000" dirty="0">
                <a:latin typeface="Trebuchet MS" pitchFamily="34" charset="0"/>
              </a:rPr>
              <a:t>D</a:t>
            </a:r>
            <a:r>
              <a:rPr lang="en-US" sz="1000" dirty="0" smtClean="0">
                <a:latin typeface="Trebuchet MS" pitchFamily="34" charset="0"/>
              </a:rPr>
              <a:t>esign and Documentation, as noted in deliverables.</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Based on OEM recommendations and our past experiences, we design WLAN and identify the position of access points.</a:t>
            </a:r>
          </a:p>
          <a:p>
            <a:endParaRPr lang="en-US" sz="900" b="1" dirty="0" smtClean="0">
              <a:latin typeface="Trebuchet MS" pitchFamily="34" charset="0"/>
            </a:endParaRPr>
          </a:p>
          <a:p>
            <a:endParaRPr lang="en-US" sz="1200" b="1" dirty="0" smtClean="0">
              <a:latin typeface="Trebuchet MS" pitchFamily="34" charset="0"/>
            </a:endParaRPr>
          </a:p>
          <a:p>
            <a:r>
              <a:rPr lang="en-US" sz="1200" b="1" u="sng" dirty="0" smtClean="0">
                <a:solidFill>
                  <a:srgbClr val="00CCFF"/>
                </a:solidFill>
                <a:latin typeface="Trebuchet MS" pitchFamily="34" charset="0"/>
              </a:rPr>
              <a:t>Below is the scope of Connectivity Solutions</a:t>
            </a:r>
          </a:p>
          <a:p>
            <a:endParaRPr lang="en-US" sz="1000" b="1" dirty="0" smtClean="0">
              <a:latin typeface="Trebuchet MS" pitchFamily="34" charset="0"/>
            </a:endParaRPr>
          </a:p>
          <a:p>
            <a:pPr marL="171450" indent="-171450">
              <a:buFont typeface="Arial" pitchFamily="34" charset="0"/>
              <a:buChar char="•"/>
            </a:pPr>
            <a:r>
              <a:rPr lang="en-US" sz="1000" dirty="0" smtClean="0">
                <a:latin typeface="Trebuchet MS" pitchFamily="34" charset="0"/>
              </a:rPr>
              <a:t>Wireless Active Site survey with Access Point (Availability of equal equipment).</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Submission of document with detailed survey report (As per the Customer inputs, Requirement Statement &amp; Our Approach).</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Position of Access point location.</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Review of Survey report with IT Team.</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Entire survey shall be done in single phase.</a:t>
            </a:r>
            <a:endParaRPr lang="en-US" sz="1200" dirty="0" smtClean="0">
              <a:latin typeface="Trebuchet MS" pitchFamily="34" charset="0"/>
            </a:endParaRPr>
          </a:p>
          <a:p>
            <a:endParaRPr lang="en-US" sz="1200" dirty="0">
              <a:latin typeface="Trebuchet MS" pitchFamily="34" charset="0"/>
            </a:endParaRPr>
          </a:p>
        </p:txBody>
      </p:sp>
    </p:spTree>
    <p:extLst>
      <p:ext uri="{BB962C8B-B14F-4D97-AF65-F5344CB8AC3E}">
        <p14:creationId xmlns:p14="http://schemas.microsoft.com/office/powerpoint/2010/main" val="837595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370274"/>
            <a:ext cx="8424936" cy="4154984"/>
          </a:xfrm>
          <a:prstGeom prst="rect">
            <a:avLst/>
          </a:prstGeom>
        </p:spPr>
        <p:txBody>
          <a:bodyPr wrap="square">
            <a:spAutoFit/>
          </a:bodyPr>
          <a:lstStyle/>
          <a:p>
            <a:pPr algn="just"/>
            <a:r>
              <a:rPr lang="en-US" sz="1200" b="1" u="sng" dirty="0" smtClean="0">
                <a:solidFill>
                  <a:srgbClr val="00CCFF"/>
                </a:solidFill>
                <a:latin typeface="Trebuchet MS" pitchFamily="34" charset="0"/>
              </a:rPr>
              <a:t>Pre-Requisites</a:t>
            </a:r>
          </a:p>
          <a:p>
            <a:pPr algn="just"/>
            <a:endParaRPr lang="en-US" sz="1200" dirty="0">
              <a:latin typeface="Trebuchet MS" pitchFamily="34" charset="0"/>
            </a:endParaRPr>
          </a:p>
          <a:p>
            <a:pPr algn="just"/>
            <a:r>
              <a:rPr lang="en-US" sz="1000" b="1" dirty="0">
                <a:latin typeface="Trebuchet MS" pitchFamily="34" charset="0"/>
              </a:rPr>
              <a:t>Below are the pre-requisites for conducting the wireless site survey and customer shall ensure the </a:t>
            </a:r>
            <a:r>
              <a:rPr lang="en-US" sz="1000" b="1" dirty="0" smtClean="0">
                <a:latin typeface="Trebuchet MS" pitchFamily="34" charset="0"/>
              </a:rPr>
              <a:t>availability </a:t>
            </a:r>
            <a:r>
              <a:rPr lang="en-US" sz="1000" b="1" dirty="0">
                <a:latin typeface="Trebuchet MS" pitchFamily="34" charset="0"/>
              </a:rPr>
              <a:t>of these resources/information/Permission-</a:t>
            </a:r>
          </a:p>
          <a:p>
            <a:pPr algn="just"/>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One </a:t>
            </a:r>
            <a:r>
              <a:rPr lang="en-US" sz="1000" dirty="0">
                <a:latin typeface="Trebuchet MS" pitchFamily="34" charset="0"/>
              </a:rPr>
              <a:t>dedicated person who has the information for this particular </a:t>
            </a:r>
            <a:r>
              <a:rPr lang="en-US" sz="1000" dirty="0" smtClean="0">
                <a:latin typeface="Trebuchet MS" pitchFamily="34" charset="0"/>
              </a:rPr>
              <a:t>activity. The Concern contact person details &amp; Site Address details shall be shared with us in advance.</a:t>
            </a:r>
            <a:endParaRPr lang="en-US" sz="1000" dirty="0">
              <a:latin typeface="Trebuchet MS" pitchFamily="34" charset="0"/>
            </a:endParaRPr>
          </a:p>
          <a:p>
            <a:pPr marL="171450" indent="-171450" algn="just">
              <a:buFont typeface="Arial" pitchFamily="34" charset="0"/>
              <a:buChar char="•"/>
            </a:pPr>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UPS </a:t>
            </a:r>
            <a:r>
              <a:rPr lang="en-US" sz="1000" dirty="0">
                <a:latin typeface="Trebuchet MS" pitchFamily="34" charset="0"/>
              </a:rPr>
              <a:t>Power supply at the site for conducting the Active site survey.</a:t>
            </a:r>
          </a:p>
          <a:p>
            <a:pPr algn="just"/>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Structural </a:t>
            </a:r>
            <a:r>
              <a:rPr lang="en-US" sz="1000" dirty="0">
                <a:latin typeface="Trebuchet MS" pitchFamily="34" charset="0"/>
              </a:rPr>
              <a:t>and </a:t>
            </a:r>
            <a:r>
              <a:rPr lang="en-US" sz="1000" dirty="0" smtClean="0">
                <a:latin typeface="Trebuchet MS" pitchFamily="34" charset="0"/>
              </a:rPr>
              <a:t>Floor </a:t>
            </a:r>
            <a:r>
              <a:rPr lang="en-US" sz="1000" dirty="0">
                <a:latin typeface="Trebuchet MS" pitchFamily="34" charset="0"/>
              </a:rPr>
              <a:t>L</a:t>
            </a:r>
            <a:r>
              <a:rPr lang="en-US" sz="1000" dirty="0" smtClean="0">
                <a:latin typeface="Trebuchet MS" pitchFamily="34" charset="0"/>
              </a:rPr>
              <a:t>ayouts </a:t>
            </a:r>
            <a:r>
              <a:rPr lang="en-US" sz="1000" dirty="0">
                <a:latin typeface="Trebuchet MS" pitchFamily="34" charset="0"/>
              </a:rPr>
              <a:t>for the sites, drawn to scale</a:t>
            </a:r>
            <a:r>
              <a:rPr lang="en-US" sz="1000" dirty="0" smtClean="0">
                <a:latin typeface="Trebuchet MS" pitchFamily="34" charset="0"/>
              </a:rPr>
              <a:t>. (</a:t>
            </a:r>
            <a:r>
              <a:rPr lang="en-US" sz="1000" dirty="0">
                <a:latin typeface="Trebuchet MS" pitchFamily="34" charset="0"/>
              </a:rPr>
              <a:t>Before starting the survey at least in advance of </a:t>
            </a:r>
            <a:r>
              <a:rPr lang="en-US" sz="1000" dirty="0" smtClean="0">
                <a:latin typeface="Trebuchet MS" pitchFamily="34" charset="0"/>
              </a:rPr>
              <a:t>three </a:t>
            </a:r>
            <a:r>
              <a:rPr lang="en-US" sz="1000" dirty="0">
                <a:latin typeface="Trebuchet MS" pitchFamily="34" charset="0"/>
              </a:rPr>
              <a:t>working days the Layout plan has to reach us).</a:t>
            </a:r>
          </a:p>
          <a:p>
            <a:pPr algn="just"/>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Existing </a:t>
            </a:r>
            <a:r>
              <a:rPr lang="en-US" sz="1000" dirty="0">
                <a:latin typeface="Trebuchet MS" pitchFamily="34" charset="0"/>
              </a:rPr>
              <a:t>Wi-Fi design along with location </a:t>
            </a:r>
            <a:r>
              <a:rPr lang="en-US" sz="1000" dirty="0" smtClean="0">
                <a:latin typeface="Trebuchet MS" pitchFamily="34" charset="0"/>
              </a:rPr>
              <a:t>summary (</a:t>
            </a:r>
            <a:r>
              <a:rPr lang="en-US" sz="1000" dirty="0">
                <a:latin typeface="Trebuchet MS" pitchFamily="34" charset="0"/>
              </a:rPr>
              <a:t>If any).</a:t>
            </a:r>
          </a:p>
          <a:p>
            <a:pPr algn="just"/>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Number </a:t>
            </a:r>
            <a:r>
              <a:rPr lang="en-US" sz="1000" dirty="0">
                <a:latin typeface="Trebuchet MS" pitchFamily="34" charset="0"/>
              </a:rPr>
              <a:t>of Concurrent user details at each floor/building.</a:t>
            </a:r>
          </a:p>
          <a:p>
            <a:pPr marL="171450" indent="-171450" algn="just">
              <a:buFont typeface="Arial" pitchFamily="34" charset="0"/>
              <a:buChar char="•"/>
            </a:pPr>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Type </a:t>
            </a:r>
            <a:r>
              <a:rPr lang="en-US" sz="1000" dirty="0">
                <a:latin typeface="Trebuchet MS" pitchFamily="34" charset="0"/>
              </a:rPr>
              <a:t>of Wi-Fi devices (Laptop, Phones, Printers </a:t>
            </a:r>
            <a:r>
              <a:rPr lang="en-US" sz="1000" dirty="0" err="1" smtClean="0">
                <a:latin typeface="Trebuchet MS" pitchFamily="34" charset="0"/>
              </a:rPr>
              <a:t>etc</a:t>
            </a:r>
            <a:r>
              <a:rPr lang="en-US" sz="1000" dirty="0" smtClean="0">
                <a:latin typeface="Trebuchet MS" pitchFamily="34" charset="0"/>
              </a:rPr>
              <a:t> </a:t>
            </a:r>
            <a:r>
              <a:rPr lang="en-US" sz="1000" dirty="0" err="1" smtClean="0">
                <a:latin typeface="Trebuchet MS" pitchFamily="34" charset="0"/>
              </a:rPr>
              <a:t>equipments</a:t>
            </a:r>
            <a:r>
              <a:rPr lang="en-US" sz="1000" dirty="0" smtClean="0">
                <a:latin typeface="Trebuchet MS" pitchFamily="34" charset="0"/>
              </a:rPr>
              <a:t>….)</a:t>
            </a:r>
            <a:endParaRPr lang="en-US" sz="1000" dirty="0">
              <a:latin typeface="Trebuchet MS" pitchFamily="34" charset="0"/>
            </a:endParaRPr>
          </a:p>
          <a:p>
            <a:pPr marL="171450" indent="-171450" algn="just">
              <a:buFont typeface="Arial" pitchFamily="34" charset="0"/>
              <a:buChar char="•"/>
            </a:pPr>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Type </a:t>
            </a:r>
            <a:r>
              <a:rPr lang="en-US" sz="1000" dirty="0">
                <a:latin typeface="Trebuchet MS" pitchFamily="34" charset="0"/>
              </a:rPr>
              <a:t>of Application which are depended on Wi-Fi </a:t>
            </a:r>
            <a:r>
              <a:rPr lang="en-US" sz="1000" dirty="0" smtClean="0">
                <a:latin typeface="Trebuchet MS" pitchFamily="34" charset="0"/>
              </a:rPr>
              <a:t>network (</a:t>
            </a:r>
            <a:r>
              <a:rPr lang="en-US" sz="1000" dirty="0">
                <a:latin typeface="Trebuchet MS" pitchFamily="34" charset="0"/>
              </a:rPr>
              <a:t>only internet or only intranet or </a:t>
            </a:r>
            <a:r>
              <a:rPr lang="en-US" sz="1000" dirty="0" smtClean="0">
                <a:latin typeface="Trebuchet MS" pitchFamily="34" charset="0"/>
              </a:rPr>
              <a:t>Both).</a:t>
            </a:r>
          </a:p>
          <a:p>
            <a:pPr marL="171450" indent="-171450" algn="just">
              <a:buFont typeface="Arial" pitchFamily="34" charset="0"/>
              <a:buChar char="•"/>
            </a:pPr>
            <a:endParaRPr lang="en-US" sz="1000" dirty="0">
              <a:latin typeface="Trebuchet MS" pitchFamily="34" charset="0"/>
            </a:endParaRPr>
          </a:p>
          <a:p>
            <a:pPr marL="171450" indent="-171450" algn="just">
              <a:buFont typeface="Arial" pitchFamily="34" charset="0"/>
              <a:buChar char="•"/>
            </a:pPr>
            <a:r>
              <a:rPr lang="en-US" sz="1000" dirty="0" smtClean="0">
                <a:latin typeface="Trebuchet MS" pitchFamily="34" charset="0"/>
              </a:rPr>
              <a:t>Type of Traffic / Load on Wireless Network (Data, Voice, Video streaming, </a:t>
            </a:r>
            <a:r>
              <a:rPr lang="en-US" sz="1000" dirty="0" err="1" smtClean="0">
                <a:latin typeface="Trebuchet MS" pitchFamily="34" charset="0"/>
              </a:rPr>
              <a:t>etc</a:t>
            </a:r>
            <a:r>
              <a:rPr lang="en-US" sz="1000" dirty="0" smtClean="0">
                <a:latin typeface="Trebuchet MS" pitchFamily="34" charset="0"/>
              </a:rPr>
              <a:t>)</a:t>
            </a:r>
            <a:endParaRPr lang="en-US" sz="1000" dirty="0">
              <a:latin typeface="Trebuchet MS" pitchFamily="34" charset="0"/>
            </a:endParaRPr>
          </a:p>
          <a:p>
            <a:pPr marL="171450" indent="-171450" algn="just">
              <a:buFont typeface="Arial" pitchFamily="34" charset="0"/>
              <a:buChar char="•"/>
            </a:pPr>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Details </a:t>
            </a:r>
            <a:r>
              <a:rPr lang="en-US" sz="1000" dirty="0">
                <a:latin typeface="Trebuchet MS" pitchFamily="34" charset="0"/>
              </a:rPr>
              <a:t>of exact location where wireless coverage is required at each </a:t>
            </a:r>
            <a:r>
              <a:rPr lang="en-US" sz="1000" dirty="0" smtClean="0">
                <a:latin typeface="Trebuchet MS" pitchFamily="34" charset="0"/>
              </a:rPr>
              <a:t>Floor/Building</a:t>
            </a:r>
            <a:r>
              <a:rPr lang="en-US" sz="1000" dirty="0">
                <a:latin typeface="Trebuchet MS" pitchFamily="34" charset="0"/>
              </a:rPr>
              <a:t>.</a:t>
            </a:r>
          </a:p>
          <a:p>
            <a:pPr marL="171450" indent="-171450" algn="just">
              <a:buFont typeface="Arial" pitchFamily="34" charset="0"/>
              <a:buChar char="•"/>
            </a:pPr>
            <a:endParaRPr lang="en-US" sz="1000" dirty="0" smtClean="0">
              <a:latin typeface="Trebuchet MS" pitchFamily="34" charset="0"/>
            </a:endParaRPr>
          </a:p>
          <a:p>
            <a:pPr marL="171450" indent="-171450" algn="just">
              <a:buFont typeface="Arial" pitchFamily="34" charset="0"/>
              <a:buChar char="•"/>
            </a:pPr>
            <a:r>
              <a:rPr lang="en-US" sz="1000" dirty="0" smtClean="0">
                <a:latin typeface="Trebuchet MS" pitchFamily="34" charset="0"/>
              </a:rPr>
              <a:t>Visitor </a:t>
            </a:r>
            <a:r>
              <a:rPr lang="en-US" sz="1000" dirty="0">
                <a:latin typeface="Trebuchet MS" pitchFamily="34" charset="0"/>
              </a:rPr>
              <a:t>passes for the </a:t>
            </a:r>
            <a:r>
              <a:rPr lang="en-US" sz="1000" dirty="0" smtClean="0">
                <a:latin typeface="Trebuchet MS" pitchFamily="34" charset="0"/>
              </a:rPr>
              <a:t>Survey Team </a:t>
            </a:r>
            <a:r>
              <a:rPr lang="en-US" sz="1000" dirty="0">
                <a:latin typeface="Trebuchet MS" pitchFamily="34" charset="0"/>
              </a:rPr>
              <a:t>to enter into C</a:t>
            </a:r>
            <a:r>
              <a:rPr lang="en-US" sz="1000" dirty="0" smtClean="0">
                <a:latin typeface="Trebuchet MS" pitchFamily="34" charset="0"/>
              </a:rPr>
              <a:t>ampus/Site.</a:t>
            </a:r>
          </a:p>
        </p:txBody>
      </p:sp>
    </p:spTree>
    <p:extLst>
      <p:ext uri="{BB962C8B-B14F-4D97-AF65-F5344CB8AC3E}">
        <p14:creationId xmlns:p14="http://schemas.microsoft.com/office/powerpoint/2010/main" val="830327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370274"/>
            <a:ext cx="8424936" cy="3877985"/>
          </a:xfrm>
          <a:prstGeom prst="rect">
            <a:avLst/>
          </a:prstGeom>
        </p:spPr>
        <p:txBody>
          <a:bodyPr wrap="square">
            <a:spAutoFit/>
          </a:bodyPr>
          <a:lstStyle/>
          <a:p>
            <a:r>
              <a:rPr lang="en-US" sz="1200" b="1" u="sng" dirty="0" smtClean="0">
                <a:solidFill>
                  <a:srgbClr val="00CCFF"/>
                </a:solidFill>
                <a:latin typeface="Trebuchet MS" pitchFamily="34" charset="0"/>
              </a:rPr>
              <a:t>Pre-Requisites</a:t>
            </a:r>
            <a:r>
              <a:rPr lang="en-US" sz="1200" b="1" dirty="0" smtClean="0">
                <a:solidFill>
                  <a:srgbClr val="00CCFF"/>
                </a:solidFill>
                <a:latin typeface="Trebuchet MS" pitchFamily="34" charset="0"/>
              </a:rPr>
              <a:t>……</a:t>
            </a:r>
            <a:r>
              <a:rPr lang="en-US" sz="1200" b="1" dirty="0" smtClean="0">
                <a:latin typeface="Trebuchet MS" pitchFamily="34" charset="0"/>
              </a:rPr>
              <a:t>Conti…..</a:t>
            </a:r>
          </a:p>
          <a:p>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Survey Team </a:t>
            </a:r>
            <a:r>
              <a:rPr lang="en-US" sz="1000" dirty="0">
                <a:latin typeface="Trebuchet MS" pitchFamily="34" charset="0"/>
              </a:rPr>
              <a:t>shall be allowed to work extra hours, if required (beyond </a:t>
            </a:r>
            <a:r>
              <a:rPr lang="en-US" sz="1000" dirty="0" smtClean="0">
                <a:latin typeface="Trebuchet MS" pitchFamily="34" charset="0"/>
              </a:rPr>
              <a:t>the regular working hours).</a:t>
            </a:r>
            <a:endParaRPr lang="en-US" sz="1000" dirty="0">
              <a:latin typeface="Trebuchet MS" pitchFamily="34" charset="0"/>
            </a:endParaRPr>
          </a:p>
          <a:p>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Access </a:t>
            </a:r>
            <a:r>
              <a:rPr lang="en-US" sz="1000" dirty="0">
                <a:latin typeface="Trebuchet MS" pitchFamily="34" charset="0"/>
              </a:rPr>
              <a:t>to all areas where coverage is required which includes, but not limited to offices, conference rooms, computer data centers, ceiling structures and other facilities. If the areas are inaccessible at the time of site survey is performed, the coverage for those areas cannot be guaranteed.</a:t>
            </a:r>
          </a:p>
          <a:p>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Provide </a:t>
            </a:r>
            <a:r>
              <a:rPr lang="en-US" sz="1000" dirty="0">
                <a:latin typeface="Trebuchet MS" pitchFamily="34" charset="0"/>
              </a:rPr>
              <a:t>permissions for active components to bring inside the campus. </a:t>
            </a:r>
          </a:p>
          <a:p>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Provide </a:t>
            </a:r>
            <a:r>
              <a:rPr lang="en-US" sz="1000" dirty="0">
                <a:latin typeface="Trebuchet MS" pitchFamily="34" charset="0"/>
              </a:rPr>
              <a:t>man lift or ladder as per the site </a:t>
            </a:r>
            <a:r>
              <a:rPr lang="en-US" sz="1000" dirty="0" smtClean="0">
                <a:latin typeface="Trebuchet MS" pitchFamily="34" charset="0"/>
              </a:rPr>
              <a:t>conditions, </a:t>
            </a:r>
            <a:r>
              <a:rPr lang="en-US" sz="1000" dirty="0">
                <a:latin typeface="Trebuchet MS" pitchFamily="34" charset="0"/>
              </a:rPr>
              <a:t>if </a:t>
            </a:r>
            <a:r>
              <a:rPr lang="en-US" sz="1000" dirty="0" smtClean="0">
                <a:latin typeface="Trebuchet MS" pitchFamily="34" charset="0"/>
              </a:rPr>
              <a:t>required.</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Share the Safety Standards, which has to be followed while conducting the Survey (if any).</a:t>
            </a:r>
          </a:p>
          <a:p>
            <a:pPr marL="171450" indent="-171450">
              <a:buFont typeface="Arial" pitchFamily="34" charset="0"/>
              <a:buChar char="•"/>
            </a:pPr>
            <a:endParaRPr lang="en-US" sz="1000" dirty="0" smtClean="0">
              <a:latin typeface="Trebuchet MS" pitchFamily="34" charset="0"/>
            </a:endParaRPr>
          </a:p>
          <a:p>
            <a:endParaRPr lang="en-US" sz="1000" dirty="0">
              <a:latin typeface="Trebuchet MS" pitchFamily="34" charset="0"/>
            </a:endParaRPr>
          </a:p>
          <a:p>
            <a:r>
              <a:rPr lang="en-US" sz="1200" b="1" u="sng" dirty="0" smtClean="0">
                <a:solidFill>
                  <a:srgbClr val="00CCFF"/>
                </a:solidFill>
                <a:latin typeface="Trebuchet MS" pitchFamily="34" charset="0"/>
              </a:rPr>
              <a:t>Assumptions</a:t>
            </a:r>
          </a:p>
          <a:p>
            <a:endParaRPr lang="en-US" sz="1200" b="1" u="sng" dirty="0">
              <a:solidFill>
                <a:srgbClr val="00CCFF"/>
              </a:solidFill>
              <a:latin typeface="Trebuchet MS" pitchFamily="34" charset="0"/>
            </a:endParaRPr>
          </a:p>
          <a:p>
            <a:pPr marL="171450" indent="-171450">
              <a:buFont typeface="Arial" pitchFamily="34" charset="0"/>
              <a:buChar char="•"/>
            </a:pPr>
            <a:r>
              <a:rPr lang="en-US" sz="1000" dirty="0">
                <a:latin typeface="Trebuchet MS" pitchFamily="34" charset="0"/>
              </a:rPr>
              <a:t>Below are the assumptions made for preparation of this </a:t>
            </a:r>
            <a:r>
              <a:rPr lang="en-US" sz="1000" dirty="0" smtClean="0">
                <a:latin typeface="Trebuchet MS" pitchFamily="34" charset="0"/>
              </a:rPr>
              <a:t>Proposal-</a:t>
            </a:r>
            <a:endParaRPr lang="en-US" sz="1000" dirty="0">
              <a:latin typeface="Trebuchet MS" pitchFamily="34" charset="0"/>
            </a:endParaRPr>
          </a:p>
          <a:p>
            <a:pPr marL="171450" indent="-171450">
              <a:buFont typeface="Arial" pitchFamily="34" charset="0"/>
              <a:buChar char="•"/>
            </a:pPr>
            <a:endParaRPr lang="en-US" sz="1000" dirty="0">
              <a:latin typeface="Trebuchet MS" pitchFamily="34" charset="0"/>
            </a:endParaRPr>
          </a:p>
          <a:p>
            <a:pPr marL="171450" indent="-171450">
              <a:buFont typeface="Arial" pitchFamily="34" charset="0"/>
              <a:buChar char="•"/>
            </a:pPr>
            <a:r>
              <a:rPr lang="en-US" sz="1000" dirty="0" smtClean="0">
                <a:latin typeface="Trebuchet MS" pitchFamily="34" charset="0"/>
              </a:rPr>
              <a:t>Site </a:t>
            </a:r>
            <a:r>
              <a:rPr lang="en-US" sz="1000" dirty="0">
                <a:latin typeface="Trebuchet MS" pitchFamily="34" charset="0"/>
              </a:rPr>
              <a:t>is ready for the wireless site survey and survey can be conducted without any interruptions from local </a:t>
            </a:r>
            <a:r>
              <a:rPr lang="en-US" sz="1000" dirty="0" smtClean="0">
                <a:latin typeface="Trebuchet MS" pitchFamily="34" charset="0"/>
              </a:rPr>
              <a:t>Officials </a:t>
            </a:r>
            <a:r>
              <a:rPr lang="en-US" sz="1000" dirty="0">
                <a:latin typeface="Trebuchet MS" pitchFamily="34" charset="0"/>
              </a:rPr>
              <a:t>at site.</a:t>
            </a:r>
          </a:p>
          <a:p>
            <a:pPr marL="171450" indent="-171450">
              <a:buFont typeface="Arial" pitchFamily="34" charset="0"/>
              <a:buChar char="•"/>
            </a:pPr>
            <a:endParaRPr lang="en-US" sz="1000" dirty="0">
              <a:latin typeface="Trebuchet MS" pitchFamily="34" charset="0"/>
            </a:endParaRPr>
          </a:p>
          <a:p>
            <a:pPr marL="171450" indent="-171450">
              <a:buFont typeface="Arial" pitchFamily="34" charset="0"/>
              <a:buChar char="•"/>
            </a:pPr>
            <a:r>
              <a:rPr lang="en-US" sz="1000" dirty="0" smtClean="0">
                <a:latin typeface="Trebuchet MS" pitchFamily="34" charset="0"/>
              </a:rPr>
              <a:t>We </a:t>
            </a:r>
            <a:r>
              <a:rPr lang="en-US" sz="1000" dirty="0">
                <a:latin typeface="Trebuchet MS" pitchFamily="34" charset="0"/>
              </a:rPr>
              <a:t>will design the Access point count is as per the present floor plans and site. </a:t>
            </a:r>
          </a:p>
          <a:p>
            <a:pPr marL="171450" indent="-171450">
              <a:buFont typeface="Arial" pitchFamily="34" charset="0"/>
              <a:buChar char="•"/>
            </a:pPr>
            <a:endParaRPr lang="en-US" sz="1000" dirty="0">
              <a:latin typeface="Trebuchet MS" pitchFamily="34" charset="0"/>
            </a:endParaRPr>
          </a:p>
          <a:p>
            <a:pPr marL="171450" indent="-171450">
              <a:buFont typeface="Arial" pitchFamily="34" charset="0"/>
              <a:buChar char="•"/>
            </a:pPr>
            <a:r>
              <a:rPr lang="en-US" sz="1000" dirty="0" smtClean="0">
                <a:latin typeface="Trebuchet MS" pitchFamily="34" charset="0"/>
              </a:rPr>
              <a:t>Connectivity </a:t>
            </a:r>
            <a:r>
              <a:rPr lang="en-US" sz="1000" dirty="0">
                <a:latin typeface="Trebuchet MS" pitchFamily="34" charset="0"/>
              </a:rPr>
              <a:t>Solutions cannot be hold any </a:t>
            </a:r>
            <a:r>
              <a:rPr lang="en-US" sz="1000" dirty="0" smtClean="0">
                <a:latin typeface="Trebuchet MS" pitchFamily="34" charset="0"/>
              </a:rPr>
              <a:t>responsible </a:t>
            </a:r>
            <a:r>
              <a:rPr lang="en-US" sz="1000" dirty="0">
                <a:latin typeface="Trebuchet MS" pitchFamily="34" charset="0"/>
              </a:rPr>
              <a:t>incase any </a:t>
            </a:r>
            <a:r>
              <a:rPr lang="en-US" sz="1000" dirty="0" smtClean="0">
                <a:latin typeface="Trebuchet MS" pitchFamily="34" charset="0"/>
              </a:rPr>
              <a:t>Structural </a:t>
            </a:r>
            <a:r>
              <a:rPr lang="en-US" sz="1000" dirty="0">
                <a:latin typeface="Trebuchet MS" pitchFamily="34" charset="0"/>
              </a:rPr>
              <a:t>change happens </a:t>
            </a:r>
            <a:r>
              <a:rPr lang="en-US" sz="1000" dirty="0" smtClean="0">
                <a:latin typeface="Trebuchet MS" pitchFamily="34" charset="0"/>
              </a:rPr>
              <a:t>after the completion of Wireless Survey.</a:t>
            </a:r>
            <a:endParaRPr lang="en-US" sz="1000" dirty="0">
              <a:latin typeface="Trebuchet MS" pitchFamily="34" charset="0"/>
            </a:endParaRPr>
          </a:p>
        </p:txBody>
      </p:sp>
    </p:spTree>
    <p:extLst>
      <p:ext uri="{BB962C8B-B14F-4D97-AF65-F5344CB8AC3E}">
        <p14:creationId xmlns:p14="http://schemas.microsoft.com/office/powerpoint/2010/main" val="348541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370274"/>
            <a:ext cx="8424936" cy="3046988"/>
          </a:xfrm>
          <a:prstGeom prst="rect">
            <a:avLst/>
          </a:prstGeom>
        </p:spPr>
        <p:txBody>
          <a:bodyPr wrap="square">
            <a:spAutoFit/>
          </a:bodyPr>
          <a:lstStyle/>
          <a:p>
            <a:r>
              <a:rPr lang="en-US" sz="1200" b="1" u="sng" dirty="0">
                <a:solidFill>
                  <a:srgbClr val="00CCFF"/>
                </a:solidFill>
                <a:latin typeface="Trebuchet MS" pitchFamily="34" charset="0"/>
              </a:rPr>
              <a:t>Deliverables</a:t>
            </a:r>
          </a:p>
          <a:p>
            <a:endParaRPr lang="en-US" sz="1000" dirty="0" smtClean="0">
              <a:latin typeface="Trebuchet MS" pitchFamily="34" charset="0"/>
            </a:endParaRPr>
          </a:p>
          <a:p>
            <a:r>
              <a:rPr lang="en-US" sz="1000" b="1" dirty="0" smtClean="0">
                <a:latin typeface="Trebuchet MS" pitchFamily="34" charset="0"/>
              </a:rPr>
              <a:t>Detailed </a:t>
            </a:r>
            <a:r>
              <a:rPr lang="en-US" sz="1000" b="1" dirty="0">
                <a:latin typeface="Trebuchet MS" pitchFamily="34" charset="0"/>
              </a:rPr>
              <a:t>Active site survey report consisting of the following information –</a:t>
            </a:r>
          </a:p>
          <a:p>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Surveyed </a:t>
            </a:r>
            <a:r>
              <a:rPr lang="en-US" sz="1000" dirty="0">
                <a:latin typeface="Trebuchet MS" pitchFamily="34" charset="0"/>
              </a:rPr>
              <a:t>A</a:t>
            </a:r>
            <a:r>
              <a:rPr lang="en-US" sz="1000" dirty="0" smtClean="0">
                <a:latin typeface="Trebuchet MS" pitchFamily="34" charset="0"/>
              </a:rPr>
              <a:t>reas</a:t>
            </a:r>
            <a:r>
              <a:rPr lang="en-US" sz="1000" dirty="0">
                <a:latin typeface="Trebuchet MS" pitchFamily="34" charset="0"/>
              </a:rPr>
              <a:t>.</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Quantities </a:t>
            </a:r>
            <a:r>
              <a:rPr lang="en-US" sz="1000" dirty="0">
                <a:latin typeface="Trebuchet MS" pitchFamily="34" charset="0"/>
              </a:rPr>
              <a:t>of equipment required (access points, antennae, etc</a:t>
            </a:r>
            <a:r>
              <a:rPr lang="en-US" sz="1000" dirty="0" smtClean="0">
                <a:latin typeface="Trebuchet MS" pitchFamily="34" charset="0"/>
              </a:rPr>
              <a:t>.).</a:t>
            </a:r>
            <a:endParaRPr lang="en-US" sz="1000" dirty="0">
              <a:latin typeface="Trebuchet MS" pitchFamily="34" charset="0"/>
            </a:endParaRP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Changes </a:t>
            </a:r>
            <a:r>
              <a:rPr lang="en-US" sz="1000" dirty="0">
                <a:latin typeface="Trebuchet MS" pitchFamily="34" charset="0"/>
              </a:rPr>
              <a:t>necessary to be made on the wired network in order for it to be successfully integrated with the wireless segment.</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A </a:t>
            </a:r>
            <a:r>
              <a:rPr lang="en-US" sz="1000" dirty="0">
                <a:latin typeface="Trebuchet MS" pitchFamily="34" charset="0"/>
              </a:rPr>
              <a:t>copy of the site plans outlining the Wi-Fi coverage areas and equipment placement locations.</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Proposed </a:t>
            </a:r>
            <a:r>
              <a:rPr lang="en-US" sz="1000" dirty="0">
                <a:latin typeface="Trebuchet MS" pitchFamily="34" charset="0"/>
              </a:rPr>
              <a:t>signal strength report.</a:t>
            </a:r>
          </a:p>
          <a:p>
            <a:pPr marL="171450" indent="-171450">
              <a:buFont typeface="Arial" pitchFamily="34" charset="0"/>
              <a:buChar char="•"/>
            </a:pPr>
            <a:endParaRPr lang="en-US" sz="1000" dirty="0" smtClean="0">
              <a:latin typeface="Trebuchet MS" pitchFamily="34" charset="0"/>
            </a:endParaRPr>
          </a:p>
          <a:p>
            <a:pPr marL="171450" indent="-171450">
              <a:buFont typeface="Arial" pitchFamily="34" charset="0"/>
              <a:buChar char="•"/>
            </a:pPr>
            <a:r>
              <a:rPr lang="en-US" sz="1000" dirty="0" smtClean="0">
                <a:latin typeface="Trebuchet MS" pitchFamily="34" charset="0"/>
              </a:rPr>
              <a:t>Physical </a:t>
            </a:r>
            <a:r>
              <a:rPr lang="en-US" sz="1000" dirty="0">
                <a:latin typeface="Trebuchet MS" pitchFamily="34" charset="0"/>
              </a:rPr>
              <a:t>D</a:t>
            </a:r>
            <a:r>
              <a:rPr lang="en-US" sz="1000" dirty="0" smtClean="0">
                <a:latin typeface="Trebuchet MS" pitchFamily="34" charset="0"/>
              </a:rPr>
              <a:t>esignation </a:t>
            </a:r>
            <a:r>
              <a:rPr lang="en-US" sz="1000" dirty="0">
                <a:latin typeface="Trebuchet MS" pitchFamily="34" charset="0"/>
              </a:rPr>
              <a:t>(per Access Point) installation point</a:t>
            </a:r>
            <a:r>
              <a:rPr lang="en-US" sz="1000" dirty="0" smtClean="0">
                <a:latin typeface="Trebuchet MS" pitchFamily="34" charset="0"/>
              </a:rPr>
              <a:t>.</a:t>
            </a:r>
          </a:p>
          <a:p>
            <a:endParaRPr lang="en-US" sz="1000" dirty="0">
              <a:latin typeface="Trebuchet MS" pitchFamily="34" charset="0"/>
            </a:endParaRPr>
          </a:p>
          <a:p>
            <a:r>
              <a:rPr lang="en-US" sz="1000" dirty="0"/>
              <a:t> </a:t>
            </a:r>
          </a:p>
          <a:p>
            <a:r>
              <a:rPr lang="en-US" sz="1000" b="1" dirty="0">
                <a:latin typeface="Trebuchet MS" pitchFamily="34" charset="0"/>
              </a:rPr>
              <a:t>Note:- </a:t>
            </a:r>
            <a:r>
              <a:rPr lang="en-US" sz="1000" dirty="0">
                <a:latin typeface="Trebuchet MS" pitchFamily="34" charset="0"/>
              </a:rPr>
              <a:t>Entire </a:t>
            </a:r>
            <a:r>
              <a:rPr lang="en-US" sz="1000" dirty="0" smtClean="0">
                <a:latin typeface="Trebuchet MS" pitchFamily="34" charset="0"/>
              </a:rPr>
              <a:t>Survey </a:t>
            </a:r>
            <a:r>
              <a:rPr lang="en-US" sz="1000" dirty="0">
                <a:latin typeface="Trebuchet MS" pitchFamily="34" charset="0"/>
              </a:rPr>
              <a:t>shall be done in single </a:t>
            </a:r>
            <a:r>
              <a:rPr lang="en-US" sz="1000" dirty="0" smtClean="0">
                <a:latin typeface="Trebuchet MS" pitchFamily="34" charset="0"/>
              </a:rPr>
              <a:t>phase, and the number of days required for the Survey depends on Project to Project. In case of any extension in Survey period due to any Break or Dependencies from Customer-end, the extra cost will be charged extra accordingly.</a:t>
            </a:r>
            <a:endParaRPr lang="en-US" sz="1000" dirty="0">
              <a:latin typeface="Trebuchet MS" pitchFamily="34" charset="0"/>
            </a:endParaRPr>
          </a:p>
        </p:txBody>
      </p:sp>
    </p:spTree>
    <p:extLst>
      <p:ext uri="{BB962C8B-B14F-4D97-AF65-F5344CB8AC3E}">
        <p14:creationId xmlns:p14="http://schemas.microsoft.com/office/powerpoint/2010/main" val="771019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370274"/>
            <a:ext cx="8424936" cy="276999"/>
          </a:xfrm>
          <a:prstGeom prst="rect">
            <a:avLst/>
          </a:prstGeom>
        </p:spPr>
        <p:txBody>
          <a:bodyPr wrap="square">
            <a:spAutoFit/>
          </a:bodyPr>
          <a:lstStyle/>
          <a:p>
            <a:r>
              <a:rPr lang="en-US" sz="1200" b="1" u="sng" dirty="0" smtClean="0">
                <a:solidFill>
                  <a:srgbClr val="00CCFF"/>
                </a:solidFill>
                <a:latin typeface="Trebuchet MS" pitchFamily="34" charset="0"/>
              </a:rPr>
              <a:t>Customer Remarks</a:t>
            </a:r>
            <a:endParaRPr lang="en-US" sz="1000" dirty="0">
              <a:latin typeface="Trebuchet MS" pitchFamily="34" charset="0"/>
            </a:endParaRPr>
          </a:p>
        </p:txBody>
      </p:sp>
      <p:cxnSp>
        <p:nvCxnSpPr>
          <p:cNvPr id="4" name="Straight Connector 3"/>
          <p:cNvCxnSpPr/>
          <p:nvPr/>
        </p:nvCxnSpPr>
        <p:spPr>
          <a:xfrm>
            <a:off x="611560" y="1131590"/>
            <a:ext cx="7848872"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8" name="Straight Connector 7"/>
          <p:cNvCxnSpPr/>
          <p:nvPr/>
        </p:nvCxnSpPr>
        <p:spPr>
          <a:xfrm>
            <a:off x="611560" y="1635646"/>
            <a:ext cx="7848872"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9" name="Straight Connector 8"/>
          <p:cNvCxnSpPr/>
          <p:nvPr/>
        </p:nvCxnSpPr>
        <p:spPr>
          <a:xfrm>
            <a:off x="611560" y="2139702"/>
            <a:ext cx="7848872"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0" name="Straight Connector 9"/>
          <p:cNvCxnSpPr/>
          <p:nvPr/>
        </p:nvCxnSpPr>
        <p:spPr>
          <a:xfrm>
            <a:off x="611560" y="2643758"/>
            <a:ext cx="7848872"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1" name="Straight Connector 10"/>
          <p:cNvCxnSpPr/>
          <p:nvPr/>
        </p:nvCxnSpPr>
        <p:spPr>
          <a:xfrm>
            <a:off x="611560" y="3147814"/>
            <a:ext cx="7848872"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2" name="Straight Connector 11"/>
          <p:cNvCxnSpPr/>
          <p:nvPr/>
        </p:nvCxnSpPr>
        <p:spPr>
          <a:xfrm>
            <a:off x="611560" y="3651870"/>
            <a:ext cx="7848872"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3" name="Straight Connector 12"/>
          <p:cNvCxnSpPr/>
          <p:nvPr/>
        </p:nvCxnSpPr>
        <p:spPr>
          <a:xfrm>
            <a:off x="611560" y="4155926"/>
            <a:ext cx="7848872" cy="0"/>
          </a:xfrm>
          <a:prstGeom prst="line">
            <a:avLst/>
          </a:prstGeom>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8409195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59532" y="2371695"/>
            <a:ext cx="8424936" cy="477054"/>
          </a:xfrm>
          <a:prstGeom prst="rect">
            <a:avLst/>
          </a:prstGeom>
        </p:spPr>
        <p:txBody>
          <a:bodyPr wrap="square">
            <a:spAutoFit/>
          </a:bodyPr>
          <a:lstStyle/>
          <a:p>
            <a:pPr algn="ctr"/>
            <a:r>
              <a:rPr lang="en-US" sz="2500" b="1" dirty="0" smtClean="0">
                <a:solidFill>
                  <a:srgbClr val="00CCFF"/>
                </a:solidFill>
                <a:latin typeface="Trebuchet MS" pitchFamily="34" charset="0"/>
              </a:rPr>
              <a:t>THANK YOU</a:t>
            </a:r>
            <a:endParaRPr lang="en-US" sz="2500" dirty="0">
              <a:latin typeface="Trebuchet MS" pitchFamily="34" charset="0"/>
            </a:endParaRPr>
          </a:p>
        </p:txBody>
      </p:sp>
    </p:spTree>
    <p:extLst>
      <p:ext uri="{BB962C8B-B14F-4D97-AF65-F5344CB8AC3E}">
        <p14:creationId xmlns:p14="http://schemas.microsoft.com/office/powerpoint/2010/main" val="2718725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2" name="TextBox 1"/>
          <p:cNvSpPr txBox="1"/>
          <p:nvPr/>
        </p:nvSpPr>
        <p:spPr>
          <a:xfrm>
            <a:off x="252000" y="936000"/>
            <a:ext cx="2592288" cy="396000"/>
          </a:xfrm>
          <a:prstGeom prst="rect">
            <a:avLst/>
          </a:prstGeom>
          <a:noFill/>
        </p:spPr>
        <p:txBody>
          <a:bodyPr wrap="square" rtlCol="0">
            <a:spAutoFit/>
          </a:bodyPr>
          <a:lstStyle/>
          <a:p>
            <a:r>
              <a:rPr lang="en-IN" sz="1800" dirty="0" smtClean="0"/>
              <a:t>Thank you</a:t>
            </a:r>
            <a:endParaRPr lang="en-IN" dirty="0"/>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Responsive Web Design Factory - V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Responsive Web Design Factory - V02</Template>
  <TotalTime>7756</TotalTime>
  <Words>825</Words>
  <Application>Microsoft Office PowerPoint</Application>
  <PresentationFormat>On-screen Show (16:9)</PresentationFormat>
  <Paragraphs>111</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Trebuchet MS</vt:lpstr>
      <vt:lpstr>Responsive Web Design Factory - V02</vt:lpstr>
      <vt:lpstr>Connectivity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WLAN Deployment</dc:title>
  <dc:creator>Abhishek Rastogi</dc:creator>
  <cp:lastModifiedBy>Abhi</cp:lastModifiedBy>
  <cp:revision>247</cp:revision>
  <dcterms:created xsi:type="dcterms:W3CDTF">2015-12-08T10:05:41Z</dcterms:created>
  <dcterms:modified xsi:type="dcterms:W3CDTF">2016-06-30T12:07:05Z</dcterms:modified>
</cp:coreProperties>
</file>